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  <p:sldMasterId id="2147483677" r:id="rId3"/>
    <p:sldMasterId id="2147483689" r:id="rId4"/>
    <p:sldMasterId id="2147483701" r:id="rId5"/>
    <p:sldMasterId id="2147483713" r:id="rId6"/>
    <p:sldMasterId id="2147483749" r:id="rId7"/>
    <p:sldMasterId id="2147483761" r:id="rId8"/>
    <p:sldMasterId id="2147483773" r:id="rId9"/>
    <p:sldMasterId id="2147483797" r:id="rId10"/>
    <p:sldMasterId id="2147483809" r:id="rId11"/>
    <p:sldMasterId id="2147483821" r:id="rId12"/>
    <p:sldMasterId id="2147483845" r:id="rId13"/>
    <p:sldMasterId id="2147483857" r:id="rId14"/>
    <p:sldMasterId id="2147483869" r:id="rId15"/>
    <p:sldMasterId id="2147483881" r:id="rId16"/>
  </p:sldMasterIdLst>
  <p:notesMasterIdLst>
    <p:notesMasterId r:id="rId51"/>
  </p:notesMasterIdLst>
  <p:sldIdLst>
    <p:sldId id="297" r:id="rId17"/>
    <p:sldId id="256" r:id="rId18"/>
    <p:sldId id="257" r:id="rId19"/>
    <p:sldId id="259" r:id="rId20"/>
    <p:sldId id="258" r:id="rId21"/>
    <p:sldId id="300" r:id="rId22"/>
    <p:sldId id="263" r:id="rId23"/>
    <p:sldId id="264" r:id="rId24"/>
    <p:sldId id="298" r:id="rId25"/>
    <p:sldId id="266" r:id="rId26"/>
    <p:sldId id="267" r:id="rId27"/>
    <p:sldId id="269" r:id="rId28"/>
    <p:sldId id="268" r:id="rId29"/>
    <p:sldId id="270" r:id="rId30"/>
    <p:sldId id="287" r:id="rId31"/>
    <p:sldId id="289" r:id="rId32"/>
    <p:sldId id="290" r:id="rId33"/>
    <p:sldId id="273" r:id="rId34"/>
    <p:sldId id="281" r:id="rId35"/>
    <p:sldId id="292" r:id="rId36"/>
    <p:sldId id="291" r:id="rId37"/>
    <p:sldId id="274" r:id="rId38"/>
    <p:sldId id="294" r:id="rId39"/>
    <p:sldId id="288" r:id="rId40"/>
    <p:sldId id="295" r:id="rId41"/>
    <p:sldId id="275" r:id="rId42"/>
    <p:sldId id="277" r:id="rId43"/>
    <p:sldId id="278" r:id="rId44"/>
    <p:sldId id="279" r:id="rId45"/>
    <p:sldId id="282" r:id="rId46"/>
    <p:sldId id="283" r:id="rId47"/>
    <p:sldId id="284" r:id="rId48"/>
    <p:sldId id="293" r:id="rId49"/>
    <p:sldId id="26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EF9D60-CAF4-4534-B0C6-07F464C098B7}" type="datetimeFigureOut">
              <a:rPr lang="fa-IR" smtClean="0"/>
              <a:t>12/04/1441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8402DF-B05C-4518-931A-B95C91D0F4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299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407B9-3343-43D7-B122-E6FC6954D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719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212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218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601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263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311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274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214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78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199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880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386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257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802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467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336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017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815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44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465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194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25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594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147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61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271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213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077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3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364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140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710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42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028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900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002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290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6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296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916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723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954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299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536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404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727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391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778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312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23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501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159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964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909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323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8914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5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108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10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643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88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20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074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8446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367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4936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3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2687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575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856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797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6156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316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995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1118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00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932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8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8835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6881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40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4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07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44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23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20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4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5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69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56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35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5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43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59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47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39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26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0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66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34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41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0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07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06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64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00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3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418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40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8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145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5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73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58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78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29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02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958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67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29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368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8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22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654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277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953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09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17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10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836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993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3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284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933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787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653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68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911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048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179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672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1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73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588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131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261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237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070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563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627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384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5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773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749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510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934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840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364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107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746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77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5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6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5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3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6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2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6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0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8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8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978D1A-AF94-4BF4-89BD-2CE34786E5A9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12/04/1441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B7CB6-5F4D-4D80-86A2-7DC48229368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3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447870352_83bcc83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859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2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35118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5118"/>
            <a:ext cx="12192000" cy="5722882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ADHD is the most common psychiatric disorder of childhood. Overall, prevalence ranges from 5 to 12 % in school-aged children.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Male to female ratio is around 3:1in children and adolescents, but it is believed that females are under-diagnosed.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Approximately 8–10 % of males, and 3–4 % of females, under the age of 18 have ADHD. Roughly 80 % of children with ADHD will continue to meet diagnostic criteria for ADHD into their adolescent years and 60 % will maintain core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-toms into adulthood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Wittchen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2011;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Dopheide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Pliszka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2009;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Weyandtand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Dupaul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2008).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55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299545"/>
            <a:ext cx="10515600" cy="851338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960"/>
            <a:ext cx="12192000" cy="537604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etiology of ADHD involves the interplay of multiple genetic and environmental factors. There is no one direct cause for ADHD, either genetic or non-genetic. Rather, it is the complex interactions of multiple genes and multiple environmental risk factors.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ADHD is highly heritable disorder but the rate is not 100 %. In some studies as high as 79 %.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 Genes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DRD4 &amp; DRD5, DAT1</a:t>
            </a:r>
          </a:p>
          <a:p>
            <a:pPr fontAlgn="auto">
              <a:spcAft>
                <a:spcPts val="0"/>
              </a:spcAft>
              <a:defRPr/>
            </a:pPr>
            <a:endParaRPr lang="en-US" sz="3600" dirty="0" smtClean="0"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71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634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Toxins and Dietary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18897"/>
            <a:ext cx="12060621" cy="4758066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toxins such as pesticides, polychlorinated biphenyl (PCBs), led and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deﬁciency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iron and zinc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additives, sugar, coloring agent, omega 3 fatty acids and elimination diet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randomized clinical trial showed some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beneﬁt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using elimination diet in improving ADHD symptoms. omega-3 long chain poly un-saturated fatty acids (PUFA) in improving symptoms of ADHD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71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93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Pregnancy and early childhood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8538"/>
            <a:ext cx="12192000" cy="5549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cigarette smoking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alcohol consumption (fetal alcohol syndrome)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street drug use (such as heroin) during pregnancy.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very low birth weight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prematurity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fetal hypoxia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 injury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stress during pregnanc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</a:p>
        </p:txBody>
      </p:sp>
    </p:spTree>
    <p:extLst>
      <p:ext uri="{BB962C8B-B14F-4D97-AF65-F5344CB8AC3E}">
        <p14:creationId xmlns:p14="http://schemas.microsoft.com/office/powerpoint/2010/main" val="26787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89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Psychosocial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8538"/>
            <a:ext cx="12192000" cy="554946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early psychosocial adversity.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Low parental education,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deprivation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negative parenting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bullying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peer victimization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 discord are associated with ADHD </a:t>
            </a:r>
          </a:p>
        </p:txBody>
      </p:sp>
    </p:spTree>
    <p:extLst>
      <p:ext uri="{BB962C8B-B14F-4D97-AF65-F5344CB8AC3E}">
        <p14:creationId xmlns:p14="http://schemas.microsoft.com/office/powerpoint/2010/main" val="34899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55" y="329215"/>
            <a:ext cx="9724697" cy="722696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Core Symptoms of ADHD</a:t>
            </a:r>
            <a:endParaRPr lang="fa-IR" sz="4000" b="1" i="1" dirty="0">
              <a:solidFill>
                <a:srgbClr val="FF0000"/>
              </a:solidFill>
              <a:latin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626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Problems, Hyperactivity, Impulsivity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-Hyper focus” a form of overconcentration “</a:t>
            </a: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during activities that the patient ﬁnds very interesting</a:t>
            </a:r>
          </a:p>
          <a:p>
            <a:pPr marL="0" indent="0" algn="ctr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“  using the computer  “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“   chatting on the Internet   “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“they can concentrate for hours”</a:t>
            </a:r>
          </a:p>
          <a:p>
            <a:pPr marL="0" indent="0" algn="ctr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ADHD can thus go hand in hand with both attention deﬁcit and periodic overconcentration. </a:t>
            </a:r>
          </a:p>
          <a:p>
            <a:pPr marL="0" indent="0" algn="ctr">
              <a:buNone/>
            </a:pPr>
            <a:endParaRPr lang="fa-I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885942" y="2009775"/>
            <a:ext cx="420116" cy="847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6858000" y="3911600"/>
            <a:ext cx="1066800" cy="1778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9377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ADHD and Relationships: Short and Changing Often</a:t>
            </a:r>
            <a:endParaRPr lang="fa-IR" b="1" i="1" dirty="0">
              <a:solidFill>
                <a:srgbClr val="FF0000"/>
              </a:solidFill>
              <a:latin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occur 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78 %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inﬂuence of ADHD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duration,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changing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the relationship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0" y="4086335"/>
            <a:ext cx="11461530" cy="2451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36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Impact of ADHD on the Relationship</a:t>
            </a:r>
            <a:endParaRPr lang="fa-IR" b="1" i="1" dirty="0">
              <a:solidFill>
                <a:srgbClr val="FF0000"/>
              </a:solidFill>
              <a:latin typeface="David" panose="020E0502060401010101" pitchFamily="34" charset="-79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00" b="29060"/>
          <a:stretch/>
        </p:blipFill>
        <p:spPr>
          <a:xfrm>
            <a:off x="0" y="1213944"/>
            <a:ext cx="11887200" cy="53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7921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Occupational Impairment </a:t>
            </a:r>
            <a:r>
              <a:rPr lang="en-US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 Adults with ADHD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12192000" cy="548639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•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rank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signiﬁcantly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lower than control groups in occupational  status;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individuals may have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signiﬁcantly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worse job performance ratings from  employers;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adults with ADHD may be more likely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ﬁred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from employment and to be so  more often.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signiﬁcantly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“days out” of role or under productive;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there is more than twice the risk of absence due to sickness, and;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more than twice the risk of workplace accidents that other working adults.</a:t>
            </a:r>
          </a:p>
          <a:p>
            <a:pPr fontAlgn="auto">
              <a:spcAft>
                <a:spcPts val="0"/>
              </a:spcAft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891"/>
            <a:ext cx="10515600" cy="56931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ADHD and Driving</a:t>
            </a:r>
            <a:endParaRPr lang="fa-IR" sz="4000" i="1" dirty="0">
              <a:latin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900"/>
            <a:ext cx="12192000" cy="6007100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drivers with untreated or sub-optimally treated ADHD have between two to four time as many Motor Vehicle Collisions (MVC) and moving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violations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comorbid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use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ADHD signiﬁcantly magniﬁes problem driving risks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attention, impulse control and emotional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stimulant medication may reduce cognitive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difﬁculties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beneﬁt of stimulants 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</a:p>
          <a:p>
            <a:pPr algn="just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with stimulant medication is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</a:p>
          <a:p>
            <a:pPr algn="just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restrictions on cell phone use, night time and weekend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manual transmission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865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249" y="0"/>
            <a:ext cx="11939752" cy="4540469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Attention Deficit Hyperactivity Disorder</a:t>
            </a:r>
            <a:r>
              <a:rPr lang="fa-IR" sz="4800" b="1" i="1" dirty="0" smtClean="0"/>
              <a:t/>
            </a:r>
            <a:br>
              <a:rPr lang="fa-IR" sz="4800" b="1" i="1" dirty="0" smtClean="0"/>
            </a:br>
            <a:r>
              <a:rPr lang="en-US" sz="6700" b="1" i="1" dirty="0" smtClean="0"/>
              <a:t/>
            </a:r>
            <a:br>
              <a:rPr lang="en-US" sz="6700" b="1" i="1" dirty="0" smtClean="0"/>
            </a:br>
            <a:r>
              <a:rPr lang="en-US" sz="6700" b="1" i="1" dirty="0" smtClean="0"/>
              <a:t>in Adult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076497"/>
            <a:ext cx="8915399" cy="141889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a-IR" sz="4000" b="1" i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اساتید </a:t>
            </a:r>
            <a:r>
              <a:rPr lang="fa-IR" sz="4000" b="1" i="1" dirty="0">
                <a:solidFill>
                  <a:schemeClr val="tx1"/>
                </a:solidFill>
                <a:cs typeface="B Nazanin" panose="00000400000000000000" pitchFamily="2" charset="-78"/>
              </a:rPr>
              <a:t>راهنما: </a:t>
            </a:r>
            <a:r>
              <a:rPr lang="fa-IR" sz="4000" b="1" i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آقای </a:t>
            </a:r>
            <a:r>
              <a:rPr lang="fa-IR" sz="4000" b="1" i="1" dirty="0">
                <a:solidFill>
                  <a:schemeClr val="tx1"/>
                </a:solidFill>
                <a:cs typeface="B Nazanin" panose="00000400000000000000" pitchFamily="2" charset="-78"/>
              </a:rPr>
              <a:t>دکتر </a:t>
            </a:r>
            <a:r>
              <a:rPr lang="fa-IR" sz="4000" b="1" i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عفت پناه- آقای دکتر عسگری</a:t>
            </a:r>
            <a:endParaRPr lang="fa-IR" sz="4000" b="1" i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800" b="1" i="1" dirty="0">
                <a:solidFill>
                  <a:schemeClr val="tx1"/>
                </a:solidFill>
                <a:cs typeface="B Nazanin" panose="00000400000000000000" pitchFamily="2" charset="-78"/>
              </a:rPr>
              <a:t>ارايه دهنده: دکتر مهرزاد ناصری - دستیار پزشکی خانواده</a:t>
            </a:r>
          </a:p>
          <a:p>
            <a:endParaRPr lang="fa-IR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47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0262"/>
            <a:ext cx="10515600" cy="3941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ADHD,</a:t>
            </a:r>
            <a:r>
              <a:rPr lang="en-US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Binge Eating, and Obesity</a:t>
            </a:r>
            <a:r>
              <a:rPr lang="en-US" b="1" dirty="0"/>
              <a:t/>
            </a:r>
            <a:br>
              <a:rPr lang="en-US" b="1" dirty="0"/>
            </a:br>
            <a:endParaRPr lang="fa-IR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54100"/>
            <a:ext cx="12060620" cy="5803900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ADHD and obesity appears to occur as a result of skip-ping and poor planning of meals, binges, and an increased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depression in ADHD (which is associated with an increased appetite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chances of ADHD are highly elevated in severe obesity and in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sleepiness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day. Obesity in pregnancy also increases the chances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ADHD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baby. There appears to be a relation between the problems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appetite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sleep, and weight in ADHD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fa-I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ADHD and Sexuality</a:t>
            </a:r>
            <a:endParaRPr lang="fa-IR" sz="4000" b="1" i="1" dirty="0">
              <a:solidFill>
                <a:srgbClr val="FF0000"/>
              </a:solidFill>
              <a:latin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1900"/>
            <a:ext cx="12192000" cy="56261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has shown that certain sexual problems can be associated with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ADHD symptoms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 instance, attention problems, poor concentration, being easily distracted, or thinking of other things while having sex can create problems with having an orgasm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planning but also by a delayed sleep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need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sex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Frequent masturbation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Adolescents with ADHD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-sexually active a year before their peers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risky sexual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one-nightstands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- less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contraceptives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Academic impairment Adults with ADHD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076386" cy="5167311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Adults with ADHD function fall below their ability for most of their lives.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academic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difﬁculties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Despite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IQs difﬁculty completing college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and a higher rate of suspension or expulsion from school   exists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three-fold increased likelihood of failing a grade or suspension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eight-fold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likelihood of school expulsion or dropout among adolescents</a:t>
            </a:r>
          </a:p>
        </p:txBody>
      </p:sp>
    </p:spTree>
    <p:extLst>
      <p:ext uri="{BB962C8B-B14F-4D97-AF65-F5344CB8AC3E}">
        <p14:creationId xmlns:p14="http://schemas.microsoft.com/office/powerpoint/2010/main" val="15958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ADHD and Related Disorders</a:t>
            </a:r>
            <a:endParaRPr lang="fa-IR" sz="4000" b="1" i="1" dirty="0">
              <a:solidFill>
                <a:srgbClr val="FF0000"/>
              </a:solidFill>
              <a:latin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2335" y="1841500"/>
            <a:ext cx="10321316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91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Morbidity and Mortality in the Case of ADHD</a:t>
            </a:r>
            <a:endParaRPr lang="fa-IR" b="1" i="1" dirty="0">
              <a:solidFill>
                <a:srgbClr val="FF0000"/>
              </a:solidFill>
              <a:latin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7268"/>
            <a:ext cx="12192000" cy="5060731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cs typeface="+mj-cs"/>
              </a:rPr>
              <a:t>Morbidity and mortality are both increased with ADHD</a:t>
            </a:r>
            <a:r>
              <a:rPr lang="en-US" sz="4000" dirty="0" smtClean="0">
                <a:cs typeface="+mj-cs"/>
              </a:rPr>
              <a:t>.</a:t>
            </a:r>
          </a:p>
          <a:p>
            <a:pPr algn="just">
              <a:buFontTx/>
              <a:buChar char="-"/>
            </a:pPr>
            <a:r>
              <a:rPr lang="en-US" sz="4000" dirty="0" smtClean="0">
                <a:cs typeface="+mj-cs"/>
              </a:rPr>
              <a:t>Physical </a:t>
            </a:r>
            <a:r>
              <a:rPr lang="en-US" sz="4000" dirty="0">
                <a:cs typeface="+mj-cs"/>
              </a:rPr>
              <a:t>complaints that often occur with ADHD are asthma, allergies, and impairments resulting from accidents </a:t>
            </a:r>
            <a:r>
              <a:rPr lang="en-US" sz="4000" dirty="0" smtClean="0">
                <a:cs typeface="+mj-cs"/>
              </a:rPr>
              <a:t>and lifestyle</a:t>
            </a:r>
          </a:p>
          <a:p>
            <a:pPr algn="just">
              <a:buFontTx/>
              <a:buChar char="-"/>
            </a:pPr>
            <a:r>
              <a:rPr lang="en-US" sz="4000" dirty="0">
                <a:cs typeface="+mj-cs"/>
              </a:rPr>
              <a:t>The chance of suicide is increased with </a:t>
            </a:r>
            <a:r>
              <a:rPr lang="en-US" sz="4000" dirty="0" smtClean="0">
                <a:cs typeface="+mj-cs"/>
              </a:rPr>
              <a:t>ADHD , it </a:t>
            </a:r>
            <a:r>
              <a:rPr lang="en-US" sz="4000" dirty="0">
                <a:cs typeface="+mj-cs"/>
              </a:rPr>
              <a:t>is also increased with a comorbid mood disorder, addiction, or antisocial personality disorder</a:t>
            </a:r>
            <a:endParaRPr lang="fa-IR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47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Misunderstandings</a:t>
            </a:r>
            <a:endParaRPr lang="fa-IR" sz="4000" b="1" i="1" dirty="0">
              <a:solidFill>
                <a:srgbClr val="FF0000"/>
              </a:solidFill>
              <a:latin typeface="David" panose="020E0502060401010101" pitchFamily="34" charset="-79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952" y="1600200"/>
            <a:ext cx="1168224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3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966028" cy="110358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How to Diagnose </a:t>
            </a:r>
            <a:r>
              <a:rPr lang="en-US" sz="4000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ADHD in </a:t>
            </a:r>
            <a:r>
              <a:rPr lang="en-US" sz="4000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Children and Adolescents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3586"/>
            <a:ext cx="11966028" cy="5754414"/>
          </a:xfrm>
        </p:spPr>
        <p:txBody>
          <a:bodyPr rtlCol="0">
            <a:normAutofit lnSpcReduction="10000"/>
          </a:bodyPr>
          <a:lstStyle/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your patients: 3–18 year old patient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with the parents and patient their concerns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past psychiatric history and any prior ADHD diagnosis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the psychosocial history including pregnancy, birth history, developmental milestones, school performance, learning problems, parenting, abuse 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screening for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comorbidities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(mood disorder, anxiety disorder, learning, disorders, sleeping problems, tics, seizure disorders, and substance abuse)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hearing, vision, weight and neurological exam. routine blood work, TSH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rating scales and questionnaires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6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Diagnostic Criteria in Adults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4952" y="1066800"/>
            <a:ext cx="11987048" cy="5791200"/>
          </a:xfrm>
          <a:noFill/>
        </p:spPr>
      </p:pic>
    </p:spTree>
    <p:extLst>
      <p:ext uri="{BB962C8B-B14F-4D97-AF65-F5344CB8AC3E}">
        <p14:creationId xmlns:p14="http://schemas.microsoft.com/office/powerpoint/2010/main" val="12719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Diagnostic Criteria in Adults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422" y="1066801"/>
            <a:ext cx="12018578" cy="5523185"/>
          </a:xfrm>
          <a:noFill/>
        </p:spPr>
      </p:pic>
    </p:spTree>
    <p:extLst>
      <p:ext uri="{BB962C8B-B14F-4D97-AF65-F5344CB8AC3E}">
        <p14:creationId xmlns:p14="http://schemas.microsoft.com/office/powerpoint/2010/main" val="7299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Differential Diagnosis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838200"/>
            <a:ext cx="10026868" cy="5877910"/>
          </a:xfrm>
          <a:noFill/>
        </p:spPr>
      </p:pic>
    </p:spTree>
    <p:extLst>
      <p:ext uri="{BB962C8B-B14F-4D97-AF65-F5344CB8AC3E}">
        <p14:creationId xmlns:p14="http://schemas.microsoft.com/office/powerpoint/2010/main" val="25584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21" y="0"/>
            <a:ext cx="12018579" cy="685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fa-IR" sz="3200" dirty="0" smtClean="0"/>
          </a:p>
          <a:p>
            <a:pPr marL="0" indent="0" algn="just">
              <a:buNone/>
            </a:pPr>
            <a:endParaRPr lang="fa-IR" sz="3200" dirty="0" smtClean="0"/>
          </a:p>
          <a:p>
            <a:pPr marL="0" indent="0" algn="just">
              <a:buNone/>
            </a:pPr>
            <a:r>
              <a:rPr lang="fa-IR" sz="4000" dirty="0" smtClean="0">
                <a:cs typeface="B Nazanin" panose="00000400000000000000" pitchFamily="2" charset="-78"/>
              </a:rPr>
              <a:t>مراجعه کننده: اقای 32ساله /کلینیک </a:t>
            </a:r>
            <a:r>
              <a:rPr lang="fa-IR" sz="4000" dirty="0">
                <a:cs typeface="B Nazanin" panose="00000400000000000000" pitchFamily="2" charset="-78"/>
              </a:rPr>
              <a:t>تخصصی اعصاب و روان </a:t>
            </a:r>
            <a:endParaRPr lang="fa-IR" sz="4000" dirty="0" smtClean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fa-IR" sz="4000" dirty="0" smtClean="0">
                <a:cs typeface="B Nazanin" panose="00000400000000000000" pitchFamily="2" charset="-78"/>
              </a:rPr>
              <a:t>متاهل دارای دو فرزند : دختر 8 ساله/ پسر 4 ساله</a:t>
            </a:r>
          </a:p>
          <a:p>
            <a:pPr marL="0" indent="0" algn="just">
              <a:buNone/>
            </a:pPr>
            <a:r>
              <a:rPr lang="fa-IR" sz="4000" dirty="0" smtClean="0">
                <a:cs typeface="B Nazanin" panose="00000400000000000000" pitchFamily="2" charset="-78"/>
              </a:rPr>
              <a:t> ساکن: تهران محله فلاح</a:t>
            </a:r>
          </a:p>
          <a:p>
            <a:pPr marL="0" indent="0" algn="just">
              <a:buNone/>
            </a:pPr>
            <a:r>
              <a:rPr lang="fa-IR" sz="4000" dirty="0" smtClean="0">
                <a:cs typeface="B Nazanin" panose="00000400000000000000" pitchFamily="2" charset="-78"/>
              </a:rPr>
              <a:t>علت </a:t>
            </a:r>
            <a:r>
              <a:rPr lang="fa-IR" sz="4000" dirty="0">
                <a:cs typeface="B Nazanin" panose="00000400000000000000" pitchFamily="2" charset="-78"/>
              </a:rPr>
              <a:t>مراجعه: پرخاشگری و </a:t>
            </a:r>
            <a:r>
              <a:rPr lang="fa-IR" sz="4000" dirty="0" smtClean="0">
                <a:cs typeface="B Nazanin" panose="00000400000000000000" pitchFamily="2" charset="-78"/>
              </a:rPr>
              <a:t>عصبانیت</a:t>
            </a:r>
            <a:endParaRPr lang="fa-IR" sz="40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fa-IR" sz="4000" dirty="0" smtClean="0">
                <a:cs typeface="B Nazanin" panose="00000400000000000000" pitchFamily="2" charset="-78"/>
              </a:rPr>
              <a:t>که در 4 ماهه اخیر بدنبال شیوع کرونا و از دست دادن شغل، تحریک </a:t>
            </a:r>
            <a:r>
              <a:rPr lang="fa-IR" sz="4000" dirty="0">
                <a:cs typeface="B Nazanin" panose="00000400000000000000" pitchFamily="2" charset="-78"/>
              </a:rPr>
              <a:t>پذیر و عصبانی تر از قبل شده و شب گذشته با دخترش دعوا و او را </a:t>
            </a:r>
            <a:r>
              <a:rPr lang="fa-IR" sz="4000" dirty="0" smtClean="0">
                <a:cs typeface="B Nazanin" panose="00000400000000000000" pitchFamily="2" charset="-78"/>
              </a:rPr>
              <a:t>تنبیه </a:t>
            </a:r>
            <a:r>
              <a:rPr lang="fa-IR" sz="4000" dirty="0">
                <a:cs typeface="B Nazanin" panose="00000400000000000000" pitchFamily="2" charset="-78"/>
              </a:rPr>
              <a:t>کرده است</a:t>
            </a:r>
            <a:r>
              <a:rPr lang="fa-IR" sz="4000" dirty="0" smtClean="0">
                <a:cs typeface="B Nazanin" panose="00000400000000000000" pitchFamily="2" charset="-78"/>
              </a:rPr>
              <a:t>.</a:t>
            </a:r>
            <a:endParaRPr lang="fa-IR" sz="4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01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2971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Pharmacological </a:t>
            </a:r>
            <a:r>
              <a:rPr lang="en-US" sz="4000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Management of </a:t>
            </a:r>
            <a:r>
              <a:rPr lang="en-US" sz="4000" b="1" i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ADHD</a:t>
            </a:r>
            <a:endParaRPr lang="fa-IR" sz="4000" b="1" i="1" dirty="0">
              <a:solidFill>
                <a:srgbClr val="FF0000"/>
              </a:solidFill>
              <a:latin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9712"/>
            <a:ext cx="12192000" cy="5628288"/>
          </a:xfrm>
        </p:spPr>
        <p:txBody>
          <a:bodyPr>
            <a:normAutofit/>
          </a:bodyPr>
          <a:lstStyle/>
          <a:p>
            <a:pPr algn="just"/>
            <a:r>
              <a:rPr lang="en-US" sz="3600" i="1" dirty="0"/>
              <a:t>Medications should only be used </a:t>
            </a:r>
            <a:r>
              <a:rPr lang="en-US" sz="3600" i="1" dirty="0" smtClean="0"/>
              <a:t>when</a:t>
            </a:r>
            <a:r>
              <a:rPr lang="en-US" sz="3600" dirty="0" smtClean="0"/>
              <a:t>: </a:t>
            </a:r>
          </a:p>
          <a:p>
            <a:pPr marL="0" indent="0" algn="just">
              <a:buNone/>
            </a:pPr>
            <a:r>
              <a:rPr lang="en-US" sz="3600" dirty="0" smtClean="0"/>
              <a:t>-    symptoms </a:t>
            </a:r>
            <a:r>
              <a:rPr lang="en-US" sz="3600" dirty="0"/>
              <a:t>are </a:t>
            </a:r>
            <a:r>
              <a:rPr lang="en-US" sz="3600" dirty="0" smtClean="0"/>
              <a:t>pervasive</a:t>
            </a:r>
          </a:p>
          <a:p>
            <a:pPr marL="0" indent="0" algn="just">
              <a:buNone/>
            </a:pPr>
            <a:r>
              <a:rPr lang="en-US" sz="3600" dirty="0" smtClean="0"/>
              <a:t> -   causing </a:t>
            </a:r>
            <a:r>
              <a:rPr lang="en-US" sz="3600" dirty="0"/>
              <a:t>signiﬁcant impairment </a:t>
            </a:r>
            <a:endParaRPr lang="en-US" sz="3600" dirty="0" smtClean="0"/>
          </a:p>
          <a:p>
            <a:pPr algn="just">
              <a:buFontTx/>
              <a:buChar char="-"/>
            </a:pPr>
            <a:r>
              <a:rPr lang="en-US" sz="3600" dirty="0" smtClean="0"/>
              <a:t>after </a:t>
            </a:r>
            <a:r>
              <a:rPr lang="en-US" sz="3600" dirty="0"/>
              <a:t>careful consideration </a:t>
            </a:r>
            <a:r>
              <a:rPr lang="en-US" sz="3600" dirty="0" smtClean="0"/>
              <a:t>of non-pharmacological </a:t>
            </a:r>
            <a:r>
              <a:rPr lang="en-US" sz="3600" dirty="0"/>
              <a:t>approaches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/>
              <a:t>Strategies: -Family history of </a:t>
            </a:r>
            <a:r>
              <a:rPr lang="en-US" sz="3600" dirty="0" smtClean="0"/>
              <a:t>response</a:t>
            </a:r>
          </a:p>
          <a:p>
            <a:pPr algn="just"/>
            <a:r>
              <a:rPr lang="en-US" sz="3600" dirty="0"/>
              <a:t>patient’s prior early response </a:t>
            </a:r>
            <a:endParaRPr lang="en-US" sz="3600" dirty="0" smtClean="0"/>
          </a:p>
          <a:p>
            <a:pPr algn="just"/>
            <a:r>
              <a:rPr lang="en-US" sz="3600" dirty="0"/>
              <a:t>Comorbid psychiatric or medical </a:t>
            </a:r>
            <a:r>
              <a:rPr lang="en-US" sz="3600" dirty="0" smtClean="0"/>
              <a:t>condition</a:t>
            </a:r>
          </a:p>
          <a:p>
            <a:pPr algn="just"/>
            <a:r>
              <a:rPr lang="en-US" sz="3600" dirty="0"/>
              <a:t>unacceptable side effects.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5553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ﬁrst line pharmacological treat</a:t>
            </a:r>
            <a:endParaRPr lang="fa-IR" sz="4000" b="1" i="1" dirty="0">
              <a:solidFill>
                <a:srgbClr val="FF0000"/>
              </a:solidFill>
              <a:latin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algn="just"/>
            <a:r>
              <a:rPr lang="en-US" sz="4000" dirty="0"/>
              <a:t>Methylphenidate (MPH</a:t>
            </a:r>
            <a:r>
              <a:rPr lang="en-US" sz="4000" dirty="0" smtClean="0"/>
              <a:t>)</a:t>
            </a:r>
          </a:p>
          <a:p>
            <a:pPr algn="just"/>
            <a:r>
              <a:rPr lang="en-US" sz="4000" dirty="0"/>
              <a:t>amphetamine-based </a:t>
            </a:r>
            <a:r>
              <a:rPr lang="en-US" sz="4000" dirty="0" smtClean="0"/>
              <a:t>products</a:t>
            </a:r>
          </a:p>
          <a:p>
            <a:pPr algn="just"/>
            <a:r>
              <a:rPr lang="en-US" sz="4000" dirty="0" err="1" smtClean="0"/>
              <a:t>Atomoxetine</a:t>
            </a:r>
            <a:endParaRPr lang="en-US" sz="4000" dirty="0" smtClean="0"/>
          </a:p>
          <a:p>
            <a:pPr algn="just"/>
            <a:r>
              <a:rPr lang="en-US" sz="4000" dirty="0"/>
              <a:t>Extended release formulation </a:t>
            </a:r>
            <a:endParaRPr lang="en-US" sz="4000" dirty="0" smtClean="0"/>
          </a:p>
          <a:p>
            <a:pPr algn="just"/>
            <a:r>
              <a:rPr lang="en-US" sz="4000" dirty="0"/>
              <a:t> combined use of immediate release and extended release forms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13220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365125"/>
            <a:ext cx="877569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81075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Dealing with Alcohol and Cannabis Use Before and During Treatment with Medication</a:t>
            </a:r>
            <a:endParaRPr lang="fa-IR" sz="4000" b="1" i="1" dirty="0">
              <a:solidFill>
                <a:srgbClr val="FF0000"/>
              </a:solidFill>
              <a:latin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4"/>
            <a:ext cx="11934497" cy="5032375"/>
          </a:xfrm>
        </p:spPr>
        <p:txBody>
          <a:bodyPr>
            <a:norm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 of thumb for alcohol and cannabis use when taking stimulant drugs: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alcohol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week and, at weekends or at parties, a maximum of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drinks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day. Reduce cannabis to a joint at nighttime, and if possible,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replaceit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melatonin for sleep problems.</a:t>
            </a:r>
            <a:endParaRPr lang="fa-I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905000"/>
          </a:xfrm>
        </p:spPr>
        <p:txBody>
          <a:bodyPr/>
          <a:lstStyle/>
          <a:p>
            <a:pPr algn="ctr"/>
            <a:r>
              <a:rPr lang="fa-IR" b="1" i="1" dirty="0" smtClean="0">
                <a:solidFill>
                  <a:srgbClr val="FF0000"/>
                </a:solidFill>
                <a:cs typeface="2  Jadid" panose="00000700000000000000" pitchFamily="2" charset="-78"/>
              </a:rPr>
              <a:t>درپناه خدا باشید</a:t>
            </a:r>
            <a:endParaRPr lang="fa-IR" b="1" i="1" dirty="0">
              <a:solidFill>
                <a:srgbClr val="FF0000"/>
              </a:solidFill>
              <a:cs typeface="2  Jadid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61" y="709449"/>
            <a:ext cx="9842939" cy="6148552"/>
          </a:xfrm>
        </p:spPr>
      </p:pic>
    </p:spTree>
    <p:extLst>
      <p:ext uri="{BB962C8B-B14F-4D97-AF65-F5344CB8AC3E}">
        <p14:creationId xmlns:p14="http://schemas.microsoft.com/office/powerpoint/2010/main" val="10688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7" y="0"/>
            <a:ext cx="11860924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200" dirty="0" smtClean="0"/>
              <a:t>PSH</a:t>
            </a:r>
            <a:r>
              <a:rPr lang="fa-IR" sz="3000" dirty="0" smtClean="0">
                <a:cs typeface="B Nazanin" panose="00000400000000000000" pitchFamily="2" charset="-78"/>
              </a:rPr>
              <a:t>: سابقه شیطنت زیاد کودکی به همراه برادرش را می دهد. </a:t>
            </a:r>
            <a:r>
              <a:rPr lang="fa-IR" sz="3000" dirty="0" smtClean="0">
                <a:cs typeface="B Nazanin" panose="00000400000000000000" pitchFamily="2" charset="-78"/>
              </a:rPr>
              <a:t>اختلال در</a:t>
            </a:r>
            <a:r>
              <a:rPr lang="fa-IR" sz="3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fa-IR" sz="3000" dirty="0">
                <a:solidFill>
                  <a:schemeClr val="tx1"/>
                </a:solidFill>
                <a:cs typeface="B Nazanin" panose="00000400000000000000" pitchFamily="2" charset="-78"/>
              </a:rPr>
              <a:t>عملکرد بین فردی و </a:t>
            </a:r>
            <a:r>
              <a:rPr lang="fa-IR" sz="3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اجتماعی</a:t>
            </a:r>
            <a:r>
              <a:rPr lang="fa-IR" sz="3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، افت </a:t>
            </a:r>
            <a:r>
              <a:rPr lang="fa-IR" sz="30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عملکرد تحصیلی یا </a:t>
            </a:r>
            <a:r>
              <a:rPr lang="fa-IR" sz="3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شغلی</a:t>
            </a:r>
            <a:r>
              <a:rPr lang="fa-IR" sz="3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، به نظر می رسد در مواردی افزایش اعتماد به نفس کاذب داشته است </a:t>
            </a:r>
          </a:p>
          <a:p>
            <a:pPr marL="0" indent="0" algn="just">
              <a:buNone/>
            </a:pPr>
            <a:r>
              <a:rPr lang="en-US" sz="3000" dirty="0" smtClean="0">
                <a:cs typeface="B Nazanin" panose="00000400000000000000" pitchFamily="2" charset="-78"/>
              </a:rPr>
              <a:t>PMH</a:t>
            </a:r>
            <a:r>
              <a:rPr lang="fa-IR" sz="3000" dirty="0" smtClean="0">
                <a:cs typeface="B Nazanin" panose="00000400000000000000" pitchFamily="2" charset="-78"/>
              </a:rPr>
              <a:t>: -</a:t>
            </a:r>
          </a:p>
          <a:p>
            <a:pPr marL="0" indent="0" algn="just">
              <a:buNone/>
            </a:pPr>
            <a:r>
              <a:rPr lang="en-US" sz="3000" dirty="0" smtClean="0">
                <a:cs typeface="B Nazanin" panose="00000400000000000000" pitchFamily="2" charset="-78"/>
              </a:rPr>
              <a:t>DH</a:t>
            </a:r>
            <a:r>
              <a:rPr lang="fa-IR" sz="3000" dirty="0" smtClean="0">
                <a:cs typeface="B Nazanin" panose="00000400000000000000" pitchFamily="2" charset="-78"/>
              </a:rPr>
              <a:t>: -</a:t>
            </a:r>
            <a:endParaRPr lang="en-US" sz="3000" dirty="0" smtClean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en-US" sz="3000" dirty="0" smtClean="0">
                <a:cs typeface="B Nazanin" panose="00000400000000000000" pitchFamily="2" charset="-78"/>
              </a:rPr>
              <a:t> :FH</a:t>
            </a:r>
            <a:r>
              <a:rPr lang="fa-IR" sz="3000" dirty="0" smtClean="0">
                <a:cs typeface="B Nazanin" panose="00000400000000000000" pitchFamily="2" charset="-78"/>
              </a:rPr>
              <a:t>-</a:t>
            </a:r>
            <a:endParaRPr lang="fa-IR" sz="30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en-US" sz="3000" dirty="0" smtClean="0">
                <a:cs typeface="B Nazanin" panose="00000400000000000000" pitchFamily="2" charset="-78"/>
              </a:rPr>
              <a:t>HABIT </a:t>
            </a:r>
            <a:r>
              <a:rPr lang="fa-IR" sz="3000" dirty="0" smtClean="0">
                <a:cs typeface="B Nazanin" panose="00000400000000000000" pitchFamily="2" charset="-78"/>
              </a:rPr>
              <a:t>: </a:t>
            </a:r>
            <a:r>
              <a:rPr lang="fa-IR" sz="3000" dirty="0">
                <a:cs typeface="B Nazanin" panose="00000400000000000000" pitchFamily="2" charset="-78"/>
              </a:rPr>
              <a:t>سابقه مصرف الکل تفریحی را می </a:t>
            </a:r>
            <a:r>
              <a:rPr lang="fa-IR" sz="3000" dirty="0" smtClean="0">
                <a:cs typeface="B Nazanin" panose="00000400000000000000" pitchFamily="2" charset="-78"/>
              </a:rPr>
              <a:t>دهد</a:t>
            </a:r>
          </a:p>
          <a:p>
            <a:pPr marL="0" indent="0" algn="just">
              <a:buNone/>
            </a:pPr>
            <a:r>
              <a:rPr lang="fa-IR" sz="3000" dirty="0" smtClean="0">
                <a:cs typeface="B Nazanin" panose="00000400000000000000" pitchFamily="2" charset="-78"/>
              </a:rPr>
              <a:t>معاینه جسمانی: -</a:t>
            </a:r>
          </a:p>
          <a:p>
            <a:pPr marL="0" indent="0" algn="just">
              <a:buNone/>
            </a:pPr>
            <a:r>
              <a:rPr lang="fa-IR" sz="3000" dirty="0" smtClean="0">
                <a:cs typeface="B Nazanin" panose="00000400000000000000" pitchFamily="2" charset="-78"/>
              </a:rPr>
              <a:t>معاینه </a:t>
            </a:r>
            <a:r>
              <a:rPr lang="fa-IR" sz="3000" dirty="0">
                <a:cs typeface="B Nazanin" panose="00000400000000000000" pitchFamily="2" charset="-78"/>
              </a:rPr>
              <a:t>روانی:</a:t>
            </a:r>
          </a:p>
          <a:p>
            <a:pPr marL="0" indent="0" algn="just">
              <a:buNone/>
            </a:pPr>
            <a:r>
              <a:rPr lang="fa-IR" sz="3000" dirty="0">
                <a:cs typeface="B Nazanin" panose="00000400000000000000" pitchFamily="2" charset="-78"/>
              </a:rPr>
              <a:t>آقای جوان </a:t>
            </a:r>
            <a:r>
              <a:rPr lang="fa-IR" sz="3000" dirty="0" smtClean="0">
                <a:cs typeface="B Nazanin" panose="00000400000000000000" pitchFamily="2" charset="-78"/>
              </a:rPr>
              <a:t>با ظاهری متناسب با </a:t>
            </a:r>
            <a:r>
              <a:rPr lang="fa-IR" sz="3000" dirty="0">
                <a:cs typeface="B Nazanin" panose="00000400000000000000" pitchFamily="2" charset="-78"/>
              </a:rPr>
              <a:t>سن </a:t>
            </a:r>
            <a:r>
              <a:rPr lang="fa-IR" sz="3000" dirty="0" smtClean="0">
                <a:cs typeface="B Nazanin" panose="00000400000000000000" pitchFamily="2" charset="-78"/>
              </a:rPr>
              <a:t>تقویمی </a:t>
            </a:r>
            <a:r>
              <a:rPr lang="fa-IR" sz="3000" dirty="0">
                <a:cs typeface="B Nazanin" panose="00000400000000000000" pitchFamily="2" charset="-78"/>
              </a:rPr>
              <a:t>که تماس چشمی دارد</a:t>
            </a:r>
            <a:r>
              <a:rPr lang="fa-IR" sz="3000" dirty="0" smtClean="0">
                <a:cs typeface="B Nazanin" panose="00000400000000000000" pitchFamily="2" charset="-78"/>
              </a:rPr>
              <a:t>.</a:t>
            </a:r>
          </a:p>
          <a:p>
            <a:pPr marL="0" lvl="0" indent="0" algn="just">
              <a:buClr>
                <a:srgbClr val="A53010"/>
              </a:buClr>
              <a:buNone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PSYCHOMOTOR</a:t>
            </a:r>
            <a:r>
              <a:rPr lang="fa-IR" sz="30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: </a:t>
            </a:r>
            <a:r>
              <a:rPr lang="fa-IR" sz="3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نرمال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en-US" sz="3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SPEECH</a:t>
            </a:r>
            <a:r>
              <a:rPr lang="fa-IR" sz="3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:</a:t>
            </a:r>
            <a:r>
              <a:rPr lang="en-US" sz="3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fa-IR" sz="3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نرمال</a:t>
            </a:r>
            <a:endParaRPr lang="fa-IR" sz="30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en-US" sz="3000" dirty="0" smtClean="0">
                <a:cs typeface="B Nazanin" panose="00000400000000000000" pitchFamily="2" charset="-78"/>
              </a:rPr>
              <a:t>:MOOD</a:t>
            </a:r>
            <a:r>
              <a:rPr lang="fa-IR" sz="3000" dirty="0" smtClean="0">
                <a:cs typeface="B Nazanin" panose="00000400000000000000" pitchFamily="2" charset="-78"/>
              </a:rPr>
              <a:t>تحریک پذیر (</a:t>
            </a:r>
            <a:r>
              <a:rPr lang="fa-IR" sz="3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افسردگی، </a:t>
            </a:r>
            <a:r>
              <a:rPr lang="fa-IR" sz="30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اپیزود های </a:t>
            </a:r>
            <a:r>
              <a:rPr lang="fa-IR" sz="3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مانیک، </a:t>
            </a:r>
            <a:r>
              <a:rPr lang="fa-IR" sz="3000" dirty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علایم اضطرابی و علایم سایکوتیک </a:t>
            </a:r>
            <a:r>
              <a:rPr lang="fa-IR" sz="3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B Nazanin" panose="00000400000000000000" pitchFamily="2" charset="-78"/>
              </a:rPr>
              <a:t>ندارد)</a:t>
            </a:r>
            <a:endParaRPr lang="en-US" sz="3000" dirty="0" smtClean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en-US" sz="3000" dirty="0" smtClean="0">
                <a:cs typeface="B Nazanin" panose="00000400000000000000" pitchFamily="2" charset="-78"/>
              </a:rPr>
              <a:t>:AFFECT </a:t>
            </a:r>
            <a:r>
              <a:rPr lang="fa-IR" sz="3000" dirty="0" smtClean="0">
                <a:cs typeface="B Nazanin" panose="00000400000000000000" pitchFamily="2" charset="-78"/>
              </a:rPr>
              <a:t> متناسب </a:t>
            </a:r>
            <a:r>
              <a:rPr lang="fa-IR" sz="3000" dirty="0">
                <a:cs typeface="B Nazanin" panose="00000400000000000000" pitchFamily="2" charset="-78"/>
              </a:rPr>
              <a:t>با </a:t>
            </a:r>
            <a:r>
              <a:rPr lang="fa-IR" sz="3000" dirty="0" smtClean="0">
                <a:cs typeface="B Nazanin" panose="00000400000000000000" pitchFamily="2" charset="-78"/>
              </a:rPr>
              <a:t>خلق</a:t>
            </a:r>
            <a:endParaRPr lang="fa-IR" sz="30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endParaRPr lang="fa-IR" sz="3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11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0"/>
            <a:ext cx="11829393" cy="6858000"/>
          </a:xfrm>
        </p:spPr>
        <p:txBody>
          <a:bodyPr>
            <a:normAutofit fontScale="55000" lnSpcReduction="2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fa-IR" sz="5100" dirty="0" smtClean="0"/>
              <a:t> </a:t>
            </a:r>
          </a:p>
          <a:p>
            <a:pPr marL="0" indent="0" algn="l" rtl="0">
              <a:buNone/>
            </a:pPr>
            <a:r>
              <a:rPr lang="fa-IR" sz="5100" dirty="0" smtClean="0"/>
              <a:t> </a:t>
            </a:r>
            <a:endParaRPr lang="en-US" sz="5100" dirty="0"/>
          </a:p>
          <a:p>
            <a:pPr marL="0" indent="0">
              <a:buNone/>
            </a:pPr>
            <a:r>
              <a:rPr lang="en-US" sz="6700" dirty="0" smtClean="0">
                <a:cs typeface="B Nazanin" panose="00000400000000000000" pitchFamily="2" charset="-78"/>
              </a:rPr>
              <a:t>THOUGHT </a:t>
            </a:r>
          </a:p>
          <a:p>
            <a:pPr marL="0" indent="0">
              <a:buNone/>
            </a:pPr>
            <a:r>
              <a:rPr lang="en-US" sz="6700" dirty="0" smtClean="0">
                <a:cs typeface="B Nazanin" panose="00000400000000000000" pitchFamily="2" charset="-78"/>
              </a:rPr>
              <a:t>STREAM</a:t>
            </a:r>
            <a:r>
              <a:rPr lang="fa-IR" sz="6700" dirty="0" smtClean="0">
                <a:cs typeface="B Nazanin" panose="00000400000000000000" pitchFamily="2" charset="-78"/>
              </a:rPr>
              <a:t>:نرمال</a:t>
            </a:r>
            <a:endParaRPr lang="en-US" sz="67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en-US" sz="6700" dirty="0" smtClean="0">
                <a:cs typeface="B Nazanin" panose="00000400000000000000" pitchFamily="2" charset="-78"/>
              </a:rPr>
              <a:t>:CONTENT</a:t>
            </a:r>
            <a:r>
              <a:rPr lang="fa-IR" sz="6700" dirty="0" smtClean="0">
                <a:cs typeface="B Nazanin" panose="00000400000000000000" pitchFamily="2" charset="-78"/>
              </a:rPr>
              <a:t>نرمال</a:t>
            </a:r>
            <a:endParaRPr lang="en-US" sz="6700" dirty="0" smtClean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en-US" sz="6700" dirty="0" smtClean="0">
                <a:cs typeface="B Nazanin" panose="00000400000000000000" pitchFamily="2" charset="-78"/>
              </a:rPr>
              <a:t>PERCEPTION</a:t>
            </a:r>
            <a:r>
              <a:rPr lang="fa-IR" sz="6700" dirty="0" smtClean="0">
                <a:cs typeface="B Nazanin" panose="00000400000000000000" pitchFamily="2" charset="-78"/>
              </a:rPr>
              <a:t>:نرمال</a:t>
            </a:r>
          </a:p>
          <a:p>
            <a:pPr marL="0" indent="0">
              <a:buNone/>
            </a:pPr>
            <a:r>
              <a:rPr lang="en-US" sz="6900" dirty="0" smtClean="0">
                <a:cs typeface="B Nazanin" panose="00000400000000000000" pitchFamily="2" charset="-78"/>
              </a:rPr>
              <a:t>ORIENTATION TO TIME/ PLACE/ PERSON</a:t>
            </a:r>
            <a:r>
              <a:rPr lang="fa-IR" sz="6900" dirty="0" smtClean="0">
                <a:cs typeface="B Nazanin" panose="00000400000000000000" pitchFamily="2" charset="-78"/>
              </a:rPr>
              <a:t>:نرمال</a:t>
            </a:r>
            <a:endParaRPr lang="en-US" sz="69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en-US" sz="6700" dirty="0">
                <a:cs typeface="B Nazanin" panose="00000400000000000000" pitchFamily="2" charset="-78"/>
              </a:rPr>
              <a:t> </a:t>
            </a:r>
            <a:r>
              <a:rPr lang="en-US" sz="6700" dirty="0" smtClean="0">
                <a:cs typeface="B Nazanin" panose="00000400000000000000" pitchFamily="2" charset="-78"/>
              </a:rPr>
              <a:t>:</a:t>
            </a:r>
            <a:r>
              <a:rPr lang="en-US" sz="7200" dirty="0" smtClean="0">
                <a:cs typeface="B Nazanin" panose="00000400000000000000" pitchFamily="2" charset="-78"/>
              </a:rPr>
              <a:t>COGNITION</a:t>
            </a:r>
            <a:r>
              <a:rPr lang="fa-IR" sz="7200" dirty="0" smtClean="0">
                <a:cs typeface="B Nazanin" panose="00000400000000000000" pitchFamily="2" charset="-78"/>
              </a:rPr>
              <a:t>نرمال</a:t>
            </a:r>
          </a:p>
          <a:p>
            <a:pPr marL="0" indent="0">
              <a:buNone/>
            </a:pPr>
            <a:r>
              <a:rPr lang="en-US" sz="7200" dirty="0" smtClean="0">
                <a:cs typeface="B Nazanin" panose="00000400000000000000" pitchFamily="2" charset="-78"/>
              </a:rPr>
              <a:t>INSIGHT</a:t>
            </a:r>
            <a:r>
              <a:rPr lang="fa-IR" sz="7200" dirty="0" smtClean="0">
                <a:cs typeface="B Nazanin" panose="00000400000000000000" pitchFamily="2" charset="-78"/>
              </a:rPr>
              <a:t>:کامل</a:t>
            </a:r>
          </a:p>
          <a:p>
            <a:pPr marL="0" indent="0">
              <a:buNone/>
            </a:pPr>
            <a:r>
              <a:rPr lang="en-US" sz="7200" dirty="0" smtClean="0">
                <a:cs typeface="B Nazanin" panose="00000400000000000000" pitchFamily="2" charset="-78"/>
              </a:rPr>
              <a:t>JUDJMENT</a:t>
            </a:r>
            <a:r>
              <a:rPr lang="fa-IR" sz="7200" dirty="0" smtClean="0">
                <a:cs typeface="B Nazanin" panose="00000400000000000000" pitchFamily="2" charset="-78"/>
              </a:rPr>
              <a:t>:نرمال</a:t>
            </a:r>
            <a:endParaRPr lang="fa-IR" sz="6700" dirty="0" smtClean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en-US" sz="6700" dirty="0" smtClean="0">
                <a:cs typeface="B Nazanin" panose="00000400000000000000" pitchFamily="2" charset="-78"/>
              </a:rPr>
              <a:t>: CONCENTRATION</a:t>
            </a:r>
            <a:r>
              <a:rPr lang="fa-IR" sz="6700" dirty="0" smtClean="0">
                <a:cs typeface="B Nazanin" panose="00000400000000000000" pitchFamily="2" charset="-78"/>
              </a:rPr>
              <a:t>نرمال</a:t>
            </a:r>
            <a:endParaRPr lang="fa-IR" sz="67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en-US" sz="6700" dirty="0" smtClean="0">
                <a:cs typeface="B Nazanin" panose="00000400000000000000" pitchFamily="2" charset="-78"/>
              </a:rPr>
              <a:t>MEMORY</a:t>
            </a:r>
            <a:r>
              <a:rPr lang="fa-IR" sz="6700" dirty="0" smtClean="0">
                <a:cs typeface="B Nazanin" panose="00000400000000000000" pitchFamily="2" charset="-78"/>
              </a:rPr>
              <a:t>: نرمال</a:t>
            </a:r>
            <a:endParaRPr lang="fa-IR" sz="67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fa-IR" sz="7200" dirty="0" smtClean="0"/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sz="6700" dirty="0"/>
          </a:p>
          <a:p>
            <a:pPr marL="0" indent="0">
              <a:buNone/>
            </a:pPr>
            <a:endParaRPr lang="fa-IR" sz="3000" dirty="0"/>
          </a:p>
        </p:txBody>
      </p:sp>
    </p:spTree>
    <p:extLst>
      <p:ext uri="{BB962C8B-B14F-4D97-AF65-F5344CB8AC3E}">
        <p14:creationId xmlns:p14="http://schemas.microsoft.com/office/powerpoint/2010/main" val="7562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7200" dirty="0" err="1" smtClean="0"/>
              <a:t>Dx</a:t>
            </a:r>
            <a:r>
              <a:rPr lang="en-US" sz="7200" dirty="0"/>
              <a:t>:</a:t>
            </a:r>
            <a:endParaRPr lang="fa-IR" sz="7200" dirty="0"/>
          </a:p>
        </p:txBody>
      </p:sp>
    </p:spTree>
    <p:extLst>
      <p:ext uri="{BB962C8B-B14F-4D97-AF65-F5344CB8AC3E}">
        <p14:creationId xmlns:p14="http://schemas.microsoft.com/office/powerpoint/2010/main" val="3357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تشخیص افتراقی: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IMPULSE CONTROL</a:t>
            </a:r>
          </a:p>
          <a:p>
            <a:pPr algn="l" rtl="0"/>
            <a:r>
              <a:rPr lang="en-US" sz="3200" dirty="0" smtClean="0"/>
              <a:t>ADHD</a:t>
            </a:r>
          </a:p>
          <a:p>
            <a:pPr algn="l" rtl="0"/>
            <a:r>
              <a:rPr lang="en-US" sz="3200" dirty="0" smtClean="0"/>
              <a:t>MOOD DISORDER</a:t>
            </a:r>
            <a:endParaRPr lang="fa-IR" sz="3200" dirty="0" smtClean="0"/>
          </a:p>
          <a:p>
            <a:pPr algn="l" rtl="0"/>
            <a:r>
              <a:rPr lang="en-US" sz="3200" dirty="0" smtClean="0"/>
              <a:t>PERSONALITY DISORDER</a:t>
            </a:r>
          </a:p>
          <a:p>
            <a:pPr algn="l" rtl="0"/>
            <a:r>
              <a:rPr lang="en-US" sz="3200" dirty="0" smtClean="0"/>
              <a:t>…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1157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درمان: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92925" y="346841"/>
            <a:ext cx="6346123" cy="1008992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Early History of ADHD</a:t>
            </a:r>
            <a:endParaRPr lang="en-US" sz="40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820" y="1355834"/>
            <a:ext cx="11104179" cy="5502166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ﬁrst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example of a disorder that appears to be similar to ADHD was given by a Scottish physician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Alexander Crichton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1798. “the incapacity of attending with a necessary degree of constancy to any one object”</a:t>
            </a:r>
            <a:r>
              <a:rPr lang="en-US" sz="2400" dirty="0" smtClean="0"/>
              <a:t>.</a:t>
            </a:r>
          </a:p>
          <a:p>
            <a:pPr algn="l" rtl="0" fontAlgn="auto">
              <a:spcAft>
                <a:spcPts val="0"/>
              </a:spcAft>
              <a:defRPr/>
            </a:pPr>
            <a:endParaRPr lang="en-US" sz="3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298" t="47226" r="4025" b="17392"/>
          <a:stretch/>
        </p:blipFill>
        <p:spPr>
          <a:xfrm>
            <a:off x="1528234" y="3074277"/>
            <a:ext cx="10663766" cy="3783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80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621</TotalTime>
  <Words>1449</Words>
  <Application>Microsoft Office PowerPoint</Application>
  <PresentationFormat>Widescreen</PresentationFormat>
  <Paragraphs>174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34</vt:i4>
      </vt:variant>
    </vt:vector>
  </HeadingPairs>
  <TitlesOfParts>
    <vt:vector size="62" baseType="lpstr">
      <vt:lpstr>2  Jadid</vt:lpstr>
      <vt:lpstr>Agency FB</vt:lpstr>
      <vt:lpstr>Arial</vt:lpstr>
      <vt:lpstr>B Nazanin</vt:lpstr>
      <vt:lpstr>Calibri</vt:lpstr>
      <vt:lpstr>Calibri Light</vt:lpstr>
      <vt:lpstr>Century Gothic</vt:lpstr>
      <vt:lpstr>David</vt:lpstr>
      <vt:lpstr>Tahoma</vt:lpstr>
      <vt:lpstr>Times New Roman</vt:lpstr>
      <vt:lpstr>Wingdings</vt:lpstr>
      <vt:lpstr>Wingdings 3</vt:lpstr>
      <vt:lpstr>Wisp</vt:lpstr>
      <vt:lpstr>Office Theme</vt:lpstr>
      <vt:lpstr>1_Office Theme</vt:lpstr>
      <vt:lpstr>2_Office Theme</vt:lpstr>
      <vt:lpstr>3_Office Theme</vt:lpstr>
      <vt:lpstr>4_Office Theme</vt:lpstr>
      <vt:lpstr>7_Office Theme</vt:lpstr>
      <vt:lpstr>8_Office Theme</vt:lpstr>
      <vt:lpstr>9_Office Theme</vt:lpstr>
      <vt:lpstr>11_Office Theme</vt:lpstr>
      <vt:lpstr>12_Office Theme</vt:lpstr>
      <vt:lpstr>13_Office Theme</vt:lpstr>
      <vt:lpstr>15_Office Theme</vt:lpstr>
      <vt:lpstr>16_Office Theme</vt:lpstr>
      <vt:lpstr>17_Office Theme</vt:lpstr>
      <vt:lpstr>18_Office Theme</vt:lpstr>
      <vt:lpstr>PowerPoint Presentation</vt:lpstr>
      <vt:lpstr>Attention Deficit Hyperactivity Disorder  in Adult</vt:lpstr>
      <vt:lpstr>PowerPoint Presentation</vt:lpstr>
      <vt:lpstr>PowerPoint Presentation</vt:lpstr>
      <vt:lpstr>PowerPoint Presentation</vt:lpstr>
      <vt:lpstr>PowerPoint Presentation</vt:lpstr>
      <vt:lpstr>تشخیص افتراقی:</vt:lpstr>
      <vt:lpstr>درمان:</vt:lpstr>
      <vt:lpstr>Early History of ADHD</vt:lpstr>
      <vt:lpstr>Epidemiology</vt:lpstr>
      <vt:lpstr>Etiology</vt:lpstr>
      <vt:lpstr>Toxins and Dietary factors</vt:lpstr>
      <vt:lpstr>Pregnancy and early childhood factors</vt:lpstr>
      <vt:lpstr>Psychosocial factors</vt:lpstr>
      <vt:lpstr>Core Symptoms of ADHD</vt:lpstr>
      <vt:lpstr>ADHD and Relationships: Short and Changing Often</vt:lpstr>
      <vt:lpstr>Impact of ADHD on the Relationship</vt:lpstr>
      <vt:lpstr>Occupational Impairment in Adults with ADHD</vt:lpstr>
      <vt:lpstr>ADHD and Driving</vt:lpstr>
      <vt:lpstr>ADHD, Binge Eating, and Obesity </vt:lpstr>
      <vt:lpstr>ADHD and Sexuality</vt:lpstr>
      <vt:lpstr>Academic impairment Adults with ADHD </vt:lpstr>
      <vt:lpstr>ADHD and Related Disorders</vt:lpstr>
      <vt:lpstr>Morbidity and Mortality in the Case of ADHD</vt:lpstr>
      <vt:lpstr>Misunderstandings</vt:lpstr>
      <vt:lpstr>How to Diagnose ADHD in Children and Adolescents</vt:lpstr>
      <vt:lpstr>Diagnostic Criteria in Adults</vt:lpstr>
      <vt:lpstr>Diagnostic Criteria in Adults</vt:lpstr>
      <vt:lpstr>Differential Diagnosis</vt:lpstr>
      <vt:lpstr>Pharmacological Management of ADHD</vt:lpstr>
      <vt:lpstr> ﬁrst line pharmacological treat</vt:lpstr>
      <vt:lpstr>PowerPoint Presentation</vt:lpstr>
      <vt:lpstr>Dealing with Alcohol and Cannabis Use Before and During Treatment with Medication</vt:lpstr>
      <vt:lpstr>درپناه خدا باشید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clinic</dc:creator>
  <cp:lastModifiedBy>clinic</cp:lastModifiedBy>
  <cp:revision>52</cp:revision>
  <dcterms:created xsi:type="dcterms:W3CDTF">2020-06-23T20:16:44Z</dcterms:created>
  <dcterms:modified xsi:type="dcterms:W3CDTF">2020-07-24T08:55:05Z</dcterms:modified>
</cp:coreProperties>
</file>